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5" r:id="rId2"/>
    <p:sldId id="257" r:id="rId3"/>
    <p:sldId id="256" r:id="rId4"/>
    <p:sldId id="261" r:id="rId5"/>
    <p:sldId id="268" r:id="rId6"/>
    <p:sldId id="269" r:id="rId7"/>
    <p:sldId id="270" r:id="rId8"/>
    <p:sldId id="271" r:id="rId9"/>
    <p:sldId id="272" r:id="rId10"/>
    <p:sldId id="838" r:id="rId11"/>
    <p:sldId id="839" r:id="rId12"/>
    <p:sldId id="840" r:id="rId13"/>
    <p:sldId id="83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2312231"/>
            <a:ext cx="9144000" cy="163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проведенной профилактической работе на взрывопожароопасных и химически опасных производственных объектах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Начальник Межрегионального отдела по надзору за химическими и взрывоопасными объектами </a:t>
            </a:r>
            <a:b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Хабибуллин Ильдар Ильгизович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1540639" y="583779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29392" y="1587484"/>
            <a:ext cx="1100842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соблюдения проектных норм загрузки складов хранения аммиачной селитры;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соблюдения требований безопасности при хранении, транспортировании,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перетаривании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аммиачной селитры;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усиления контроля со стороны ответственных лиц за организацией и осуществлением производственного контроля, соблюдением нормативно установленных требований (ограничений и запретов) промышленной безопасности;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соблюдения производственной и технологической дисциплины работниками организации с учетом возможного роста оборота данного вида продукции;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усиления контроля состояния безопасности эксплуатируемого объекта, готовности к локализации и ликвидации последствий аварии.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54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39412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189" y="363339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96883" y="936336"/>
            <a:ext cx="11459688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допускать скопления валежника, сухой травы (в том числе скошенной), опавшей листвы, пустой или сломанной деревянной и картонной тары, а также других горючих материалов в контуре ОПО и на прилегающих к ним территориях;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допускать хранения и сжигания отходов, в местах, не предусмотренных для этих целей;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исправность и работоспособность аварийных противопожарных систем, систем пожаротушения и оповещения, а также первичных средств пожаротушения;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безусловное исполнение установленных требований к хранению взрывопожароопасных веществ, изделий на их основе, легковоспламеняющихся и горючих жидкостей исключительно в предусмотренных проектной документацией местах, в пределах установленных норм. Наряду с этим, в рамках консультирований предприятий, предусмотренных статей 50 Федерального закона от 31.07.2020 № 248-ФЗ «О государственном контроле (надзоре) и муниципальном контроле в Российской Федерации» Управление рекомендует: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проработать вопрос о создании на время пожароопасного периода дополнительных аварийных расчетов (бригад) для ликвидации нештатных ситуаций на ОПО;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усилить контроль со стороны ответственных должностных лиц предприятий за обеспечением противоаварийной устойчивости ОПО, соблюдением трудовой и технологической дисциплины;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увеличить частоту проведения учебно-тренировочных занятий по отработке действий работников в случае возникновения аварийных ситуаций, в том числе с учетом действующих в настоящее время графиков и сменности работы производственных участков.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119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39412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189" y="363339"/>
            <a:ext cx="432048" cy="4862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5008" y="1021278"/>
            <a:ext cx="11744696" cy="5171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усилить производственный контроль за соблюдением требований промышленной безопасности, обеспечить эффективность функционирования системы управления промышленной безопасностью;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объективный контроль за неукоснительным соблюдением работниками предприятий регламентов (в том числе временных), инструкций при выполнении технологических операций, а также при хранении (в том числе временном) продукции и сырья;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усилить контроль за соблюдением требований к хранению и транспортированию взрывопожароопасных веществ, составов на их основе и изделий, их содержащих;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обеспечить готовность к действиям по локализации и ликвидации последствий аварий, предусмотренных Планами по локализации и ликвидации последствий аварий (в том числе вызванных внешним воздействием), обратив особое внимание на соблюдение требований противопожарной охраны защищаемых объектов: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выполнение мероприятий по физической охране эксплуатируемых ОПО, наличие и функционирование средств и систем предотвращения несанкционированного проникновение на ОПО посторонних лиц;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возможность непрерывного взаимодействия, в том числе ответственных сотрудников служб производственного контроля, как с руководством Управления, так и с ответственными должностными лицами отделов Управления, уполномоченных на осуществление контрольных (надзорных) действий в рамках постоянного государственного надзора в отношении ОПО.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94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152400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03164" y="7511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816" y="720368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018091" y="368135"/>
            <a:ext cx="7585073" cy="11335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cap="al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1237446"/>
            <a:ext cx="10515600" cy="49395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изменением законодательства и постановлением  Правительства Российской Федерации от 10.03.2022 № 336 «Об особенностях организации и осуществления государственного контроля (надзора), муниципального контроля» в целях профилактики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информировании Управление обращает внимание предприятий на неукоснительное соблюдение обязательных требований в области промышленной безопасности, содержащихся в Федеральном законе от 21.07.1997 № 116-ФЗ, других федеральных законах, принимаемых в соответствии с ними нормативных правовых актах Президента Российской Федерации, нормативных правовых актах Правительства Российской Федерации, а также федеральных нормах и правилах в области промышленной безопасности.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80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Заголовок 1"/>
          <p:cNvSpPr txBox="1">
            <a:spLocks/>
          </p:cNvSpPr>
          <p:nvPr/>
        </p:nvSpPr>
        <p:spPr>
          <a:xfrm>
            <a:off x="716598" y="949973"/>
            <a:ext cx="7585073" cy="5381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cap="al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30" name="Прямоугольник 829"/>
          <p:cNvSpPr/>
          <p:nvPr/>
        </p:nvSpPr>
        <p:spPr>
          <a:xfrm>
            <a:off x="8595360" y="716885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831" name="Рисунок 8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012" y="686103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78773" y="1790090"/>
            <a:ext cx="10355283" cy="183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требований пункта 10 постановления Правительства Российской Федерации от 10.03.2022 № 336 «Об особенностях организации и осуществления государственного контроля (надзора), муниципального контроля», обеспечение профилактических мероприятий, направленных  на снижение риска причинения вреда (ущерба), являются приоритетными по отношению к проведению контрольных (надзорных) мероприятий.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72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57659" y="48034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813" y="418777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06011" y="1018258"/>
            <a:ext cx="10284030" cy="5737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в целях принятия мер по предупреждению аварийности 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смертельного травматизма на взрывопожароопасных производственных объектах направляло информацию о тенденции возрастания аварийности и смертельного травматизма на взрывопожароопасных и химически опасных производственных ОПО,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разъяснениями, предложениями и рекомендациями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состоянии аварийности и смертельного травматизма на объектах в 2021 году (от 11.04.2022 исх. № 290-3757);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результатах технического расследования причин аварии, произошедшей 20.10.2021 года на объекте «Элеватора» ООО «Мерси трейд» (Приморский край) (от 16.05.2022 исх. № 290-5101);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дополнительных мерах по обеспечению противоаварийной устойчивости объектов (от 01.04.2022 исх. № 290-3425);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возрастании на объектах рисков аварийных ситуаций, связанных с пожарами (от 19.07.2022 исх. № 290-10296);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росте на объектах аварийности и смертельного травматизма (от 21.09.2022 исх. № 290-14529);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 обеспечении готовности предприятий зернового комплекса к приему и хранению нового урожая зерновых культур (от 15.11.2022 исх. № 290-17499);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результатах технического расследования аварии, произошедшей 24.08.2022 года на объекте «Цеха по производству комбикормов (кормовых смесей)» ОАО «Подберезский комбинат хлебопродуктов» (Новгородская область) (от 22.11.2022 исх. № 290-17911);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дополнительных мерах предупреждения аварийности и смертельного травматизма на объектах в связи с предстоящим периодом длительных выходных и праздничных дней (от 15.12.2022 исх. № 290-19304).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5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54035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540351"/>
            <a:ext cx="432048" cy="52165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8753" y="1300577"/>
            <a:ext cx="11625943" cy="4853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довести до сведения работников, занятых на опасных производственных объектах, информацию об аварийности и травматизме на предприятиях химического комплекса и объектах транспортирования опасных веществ в 2022 и прошедшем периоде 2023 года; </a:t>
            </a:r>
            <a:endParaRPr lang="ru-RU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принять меры по недопущению недоработок и нарушений в обеспечении промышленной безопасности, способных оказать непосредственное негативное влияние на производственную безопасность персонала и на противоаварийную устойчивость объектов;</a:t>
            </a:r>
            <a:endParaRPr lang="ru-RU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указать на личную ответственность руководителей, специалистов предприятий за состояние безопасности эксплуатируемых объектов; </a:t>
            </a:r>
            <a:endParaRPr lang="ru-RU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активизировать работу служб производственного контроля по выявлению и профилактике нарушений по всем параметрам и требованиям промышленной безопасности (с учетом анализа происходящих на объектах инцидентов, аварий и несчастных случаев);</a:t>
            </a:r>
            <a:endParaRPr lang="ru-RU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включать в ежегодные планы работы по осуществлению производственного контроля комплексные и целевые проверки организации работ повышенной опасности на опасных производственных объектах, таких как газоопасных, огневых и ремонтных работ на химически опасных производственных объектах; </a:t>
            </a:r>
            <a:endParaRPr lang="ru-RU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усилить меры безопасности при проведении особо опасных работ как техническими службами самих предприятий, так и привлекаемыми к этим работам сторонними организациями, обратить особое внимание на неукоснительное соблюдение требований безопасности;</a:t>
            </a:r>
            <a:endParaRPr lang="ru-RU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регулярный контроль достаточности и своевременности исполнения выданных предписаний, а в случаях продления сроков исполнения применять компенсирующие меры до приведения объектов к обязательным требованиям безопасности;</a:t>
            </a:r>
            <a:endParaRPr lang="ru-RU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обратить особое внимание на недопущение халатности ответственных должностных лиц предприятий, игнорирования превентивных требований безопасности, а также нарушений трудовой дисциплины.</a:t>
            </a:r>
            <a:endParaRPr lang="ru-RU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49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358767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937" y="297203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8758" y="910661"/>
            <a:ext cx="11574483" cy="5650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недопустимость нарушения требований технологических регламентов и иных технологических документов, регламентирующих производство лакокрасочных материалов с использованием растворителей и токсичных веществ; 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соблюдение проектных норм загрузки производственных, складских мощностей и технологического оборудования, а также хранения сырья, полупродуктов и готовой продукции на производственных и складских площадках;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неукоснительное соблюдение параметров ведения технологических процессов, предотвращение их выхода на закритические значения; 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разработку и своевременную переработку технологических регламентов на выпуск продукции; 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наличие технологической документации на выпуск продукции; 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соблюдение правил электробезопасности при работе с электроустановками;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наличие должностных инструкций у технологического персонала; 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аттестацию работников в области промышленной безопасности в объеме, соответствующем должностным обязанностям;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необходимость поддержания в работоспособном состоянии средств противопожарной защиты; 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усиление внимания к состоянию безопасности эксплуатируемых объектов, готовности к локализации ликвидации последствий аварий, устойчивости функционирования технических служб и служб производственного контроля;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усиление контроля со стороны ответственных должностных лиц за функционированием технических служб (в том числе в части своевременности планово-предупредительных ремонтов) и служб производственного контроля, соблюдением нормативно установленных требований промышленной безопасности; 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соблюдение производственной и технологической дисциплины работниками предприятий;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проведение дополнительных инструктажей технологического персонала в случае производства новых видов промышленной продукции; 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соблюдение лицензионных требований в случае производства новых видов промышленной продукции.</a:t>
            </a:r>
            <a:endParaRPr lang="ru-RU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65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48034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189" y="358767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22513" y="1026647"/>
            <a:ext cx="11554691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рекомендует обратить внимание руководителей и главных специалистов критически важных предприятий на необходимость поддержания в состоянии исправности и надежности функционирования всех систем пожаротушения и предотвращения пожара на ОПО.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Особое внимание при этом следует обратить на недопустимость проведения работы во взрывопожароопасных участках при неисправных или необеспеченных водой системах пожаротушения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дренчерных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спринклерных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быстродействующих автоматических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пожаротушащих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системах и др.), при неисправных сетях наружного и внутреннего противопожарных водопроводов. Следует обратить внимание также на необходимость проверки и поддержания в исправном состоянии автоматической пожарной сигнализации и датчиков обнаружения возгорания во всех рабочих помещениях здания, где обращается взрывопожароопасная продукция, сблокированных с пуском системы пожаротушения на случай возгорания в одном из помещений.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обращает внимание руководителей и главных специалистов критически важных предприятий на необходимость поддержания в состоянии исправности и обеспечения надежности функционирования канализационных систем (общей и специальной), расположенных во взрывопожароопасных производствах.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Особое внимание при этом следует обратить на то, что все загрязненные производственные сточные воды, содержащие растворенные, взвешенные и всплывающие взрывопожароопасные вещества, подлежат очистке и обезвреживанию на специальных установках методами, предусмотренными проектной и технологической документацией.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564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3754" y="1239013"/>
            <a:ext cx="1151906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Управлением даны рекомендации об усилении контроля за противоаварийной устойчивостью ОПО (квалификация работников). Каждый вновь поступающий работник должен пройти первичный инструктаж на рабочем месте и быть ознакомлен с технологическим процессом (технологическими операциями), инструкциями по охране труда и технике безопасности, оборудованием, применяемыми технологическими приспособлениями и инструментом, особенностями работы на данном рабочем месте, правилами обращения с исходными материалами, полуфабрикатами и взрывопожароопасной продукцией, а также с последствиями неосторожного или небрежного обращения с ними, знать порядок действий при возникновении нештатных ситуаций, в том числе при устранении неполадок оборудования. К самостоятельной работе могут быть допущены исключительно работники, прошедшие теоретическое обучение и стажировку на рабочем месте в соответствии с программой обучения и сдавшие экзамен квалификационной комиссии, назначаемой приказом по организации (предприятию). Повторный инструктаж на рабочем месте в соответствии с трудовым законодательством обязаны проходить все работники взрывопожароопасных производств с установленной периодичностью. Управлением отмечено, что руководители и работники предприятий должны быть аттестованы в области промышленной безопасности в порядке, установленном постановлением Правительства Российской Федерации от 25.10.2019 № 1365 «О подготовке и об аттестации в области промышленной безопасности, по вопросам безопасности гидротехнических сооружений, безопасности в сфере электроэнергетики» (с 01.09.2023 – в соответствии с постановлением Правительства Российской Федерации от 13.01.2023 № 13 «Об аттестации в области промышленной безопасности, по вопросам безопасности гидротехнических сооружений, безопасности в сфере электроэнергетики»).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012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32707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688" y="330745"/>
            <a:ext cx="432048" cy="4862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03761" y="919769"/>
            <a:ext cx="11269683" cy="5527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провести оценку технического состояния конструкций силосов в целях выявления возможных коррозионных проявлений, их устранения (при выявлении) и определения возможности дальнейшей безопасной эксплуатации силосов;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провести осмотры силосов на предмет выявления дефектов, приводящих к утрате антикоррозионных свойств и потере прочностных характеристик силосов (на предмет проникновения воды через швы и не плотности в местах крепления дефлекторов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термоподвесок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также в зоне опоры стенок и днищ силосов на фундаменты, опорные стойки и иных местах), с принятием мер по недопущению эксплуатации силосов при утрате водонепроницаемости, ее восстановлению и обеспечению защиты силосов от атмосферных осадков;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провести оценку состояния защитных покрытий кровли, стен, днищ и опорных стоек силосов (в том числе, в местах состыковки), и восстановление покрытий при утрате ими защитных свойств; при проведении оценок и осмотров силосов обеспечить принятие (соблюдение) всех необходимых мер безопасности, а также применение соответствующих средств индивидуальной (коллективной) защиты;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случае обоснованной производственной необходимости проведения обслуживания (ремонта) внутренних поверхностей силосов на объектах обеспечить соблюдение (с установлением контроля) мер безопасности, предусмотренных нормативными правовыми актами в области промышленной безопасности и нормативными правовыми актами, содержащими требования охраны труда при работе на высоте;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самостоятельно приостановить эксплуатацию силосов при наличии (выявлении) коррозионных проявлений и дефектов конструкций силосов, оказывающих влияние на промышленную безопасность и представляющих угрозу жизни и здоровью персонала, до их устранения; принять меры по исключению возможности образования конденсата водяных паров на внутренних поверхностях стен, перекрытий (кровли) силосов; принять меры по исключению возможности образования конденсата водяных паров на внутренних поверхностях стен, перекрытий (кровли) силосов;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недопущение проведения замены предусмотренных проектами технических устройств и изменение технологических процессов на объектах без разработки документации на техническое перевооружение и экспертизы документации в соответствии с требованиями законодательства;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усилить контроль со стороны ответственных должностных лиц за обеспечением требований промышленной безопасности при эксплуатации объектов.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7886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5033</TotalTime>
  <Words>2154</Words>
  <Application>Microsoft Office PowerPoint</Application>
  <PresentationFormat>Широкоэкранный</PresentationFormat>
  <Paragraphs>104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Алексей Кротов</cp:lastModifiedBy>
  <cp:revision>116</cp:revision>
  <dcterms:created xsi:type="dcterms:W3CDTF">2021-10-13T13:11:18Z</dcterms:created>
  <dcterms:modified xsi:type="dcterms:W3CDTF">2023-08-31T11:44:29Z</dcterms:modified>
</cp:coreProperties>
</file>